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70" r:id="rId3"/>
    <p:sldId id="263" r:id="rId4"/>
    <p:sldId id="271" r:id="rId5"/>
    <p:sldId id="273" r:id="rId6"/>
    <p:sldId id="274" r:id="rId7"/>
    <p:sldId id="272" r:id="rId8"/>
    <p:sldId id="275" r:id="rId9"/>
    <p:sldId id="276" r:id="rId10"/>
    <p:sldId id="287" r:id="rId11"/>
    <p:sldId id="285" r:id="rId12"/>
    <p:sldId id="289" r:id="rId13"/>
    <p:sldId id="265" r:id="rId14"/>
    <p:sldId id="279" r:id="rId15"/>
    <p:sldId id="284" r:id="rId16"/>
    <p:sldId id="291" r:id="rId17"/>
    <p:sldId id="292" r:id="rId18"/>
    <p:sldId id="283" r:id="rId19"/>
    <p:sldId id="300" r:id="rId20"/>
    <p:sldId id="301" r:id="rId21"/>
    <p:sldId id="302" r:id="rId22"/>
    <p:sldId id="303" r:id="rId23"/>
    <p:sldId id="264" r:id="rId24"/>
    <p:sldId id="280" r:id="rId25"/>
    <p:sldId id="281" r:id="rId26"/>
    <p:sldId id="278" r:id="rId27"/>
    <p:sldId id="304" r:id="rId28"/>
    <p:sldId id="295" r:id="rId29"/>
    <p:sldId id="296" r:id="rId30"/>
    <p:sldId id="297" r:id="rId31"/>
    <p:sldId id="298" r:id="rId32"/>
    <p:sldId id="299" r:id="rId33"/>
    <p:sldId id="293" r:id="rId34"/>
    <p:sldId id="269" r:id="rId35"/>
    <p:sldId id="268"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45" d="100"/>
          <a:sy n="45" d="100"/>
        </p:scale>
        <p:origin x="-1768"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hdphoto1.wdp>
</file>

<file path=ppt/media/hdphoto2.wdp>
</file>

<file path=ppt/media/hdphoto3.wdp>
</file>

<file path=ppt/media/image1.jpg>
</file>

<file path=ppt/media/image10.png>
</file>

<file path=ppt/media/image11.jpg>
</file>

<file path=ppt/media/image12.jpeg>
</file>

<file path=ppt/media/image13.png>
</file>

<file path=ppt/media/image14.jpg>
</file>

<file path=ppt/media/image15.jpeg>
</file>

<file path=ppt/media/image16.png>
</file>

<file path=ppt/media/image17.jpg>
</file>

<file path=ppt/media/image18.jpeg>
</file>

<file path=ppt/media/image19.png>
</file>

<file path=ppt/media/image2.png>
</file>

<file path=ppt/media/image20.png>
</file>

<file path=ppt/media/image21.jpg>
</file>

<file path=ppt/media/image22.jpeg>
</file>

<file path=ppt/media/image23.png>
</file>

<file path=ppt/media/image24.jpg>
</file>

<file path=ppt/media/image25.jpg>
</file>

<file path=ppt/media/image26.jpg>
</file>

<file path=ppt/media/image27.png>
</file>

<file path=ppt/media/image28.jp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227CC5-C68A-4540-BD1A-E9B55CA4C0C5}" type="datetimeFigureOut">
              <a:rPr lang="en-US" smtClean="0"/>
              <a:t>8/29/18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227CC5-C68A-4540-BD1A-E9B55CA4C0C5}" type="datetimeFigureOut">
              <a:rPr lang="en-US" smtClean="0"/>
              <a:t>8/29/18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227CC5-C68A-4540-BD1A-E9B55CA4C0C5}" type="datetimeFigureOut">
              <a:rPr lang="en-US" smtClean="0"/>
              <a:t>8/29/18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227CC5-C68A-4540-BD1A-E9B55CA4C0C5}" type="datetimeFigureOut">
              <a:rPr lang="en-US" smtClean="0"/>
              <a:t>8/29/18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227CC5-C68A-4540-BD1A-E9B55CA4C0C5}" type="datetimeFigureOut">
              <a:rPr lang="en-US" smtClean="0"/>
              <a:t>8/29/18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227CC5-C68A-4540-BD1A-E9B55CA4C0C5}" type="datetimeFigureOut">
              <a:rPr lang="en-US" smtClean="0"/>
              <a:t>8/29/18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227CC5-C68A-4540-BD1A-E9B55CA4C0C5}" type="datetimeFigureOut">
              <a:rPr lang="en-US" smtClean="0"/>
              <a:t>8/29/18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227CC5-C68A-4540-BD1A-E9B55CA4C0C5}" type="datetimeFigureOut">
              <a:rPr lang="en-US" smtClean="0"/>
              <a:t>8/29/18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227CC5-C68A-4540-BD1A-E9B55CA4C0C5}" type="datetimeFigureOut">
              <a:rPr lang="en-US" smtClean="0"/>
              <a:t>8/29/18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227CC5-C68A-4540-BD1A-E9B55CA4C0C5}" type="datetimeFigureOut">
              <a:rPr lang="en-US" smtClean="0"/>
              <a:t>8/29/18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227CC5-C68A-4540-BD1A-E9B55CA4C0C5}" type="datetimeFigureOut">
              <a:rPr lang="en-US" smtClean="0"/>
              <a:t>8/29/18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30F2F7-D543-C745-B3CC-9B6C9FD5C795}"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227CC5-C68A-4540-BD1A-E9B55CA4C0C5}" type="datetimeFigureOut">
              <a:rPr lang="en-US" smtClean="0"/>
              <a:t>8/29/18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30F2F7-D543-C745-B3CC-9B6C9FD5C795}"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 Id="rId3" Type="http://schemas.microsoft.com/office/2007/relationships/hdphoto" Target="../media/hdphoto2.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jpg"/><Relationship Id="rId5" Type="http://schemas.openxmlformats.org/officeDocument/2006/relationships/image" Target="../media/image22.jpeg"/><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4.jpg"/><Relationship Id="rId4" Type="http://schemas.openxmlformats.org/officeDocument/2006/relationships/image" Target="../media/image25.jpg"/><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jpeg"/><Relationship Id="rId3" Type="http://schemas.microsoft.com/office/2007/relationships/hdphoto" Target="../media/hdphoto3.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uvablockchain.gitbook.io/blockchain/"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png"/><Relationship Id="rId3"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multicoin.capital/2018/04/24/eos-analysis-and-valuati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4" Type="http://schemas.openxmlformats.org/officeDocument/2006/relationships/image" Target="../media/image13.png"/><Relationship Id="rId5" Type="http://schemas.openxmlformats.org/officeDocument/2006/relationships/image" Target="../media/image14.jpg"/><Relationship Id="rId6" Type="http://schemas.openxmlformats.org/officeDocument/2006/relationships/image" Target="../media/image15.jpeg"/><Relationship Id="rId7"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CS1501 Introduction to Blockchain</a:t>
            </a:r>
            <a:endParaRPr lang="en-US" dirty="0"/>
          </a:p>
        </p:txBody>
      </p:sp>
      <p:sp>
        <p:nvSpPr>
          <p:cNvPr id="3" name="Subtitle 2"/>
          <p:cNvSpPr>
            <a:spLocks noGrp="1"/>
          </p:cNvSpPr>
          <p:nvPr>
            <p:ph type="subTitle" idx="1"/>
          </p:nvPr>
        </p:nvSpPr>
        <p:spPr/>
        <p:txBody>
          <a:bodyPr/>
          <a:lstStyle/>
          <a:p>
            <a:r>
              <a:rPr lang="en-US" dirty="0" smtClean="0"/>
              <a:t>Fridays 1-1:50PM,</a:t>
            </a:r>
          </a:p>
          <a:p>
            <a:r>
              <a:rPr lang="en-US" dirty="0" smtClean="0"/>
              <a:t>Thornton Hall D115</a:t>
            </a:r>
          </a:p>
        </p:txBody>
      </p:sp>
    </p:spTree>
    <p:extLst>
      <p:ext uri="{BB962C8B-B14F-4D97-AF65-F5344CB8AC3E}">
        <p14:creationId xmlns:p14="http://schemas.microsoft.com/office/powerpoint/2010/main" val="276430188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Cantillon Effect</a:t>
            </a:r>
            <a:endParaRPr lang="en-US" dirty="0"/>
          </a:p>
        </p:txBody>
      </p:sp>
      <p:sp>
        <p:nvSpPr>
          <p:cNvPr id="3" name="Content Placeholder 2"/>
          <p:cNvSpPr>
            <a:spLocks noGrp="1"/>
          </p:cNvSpPr>
          <p:nvPr>
            <p:ph idx="1"/>
          </p:nvPr>
        </p:nvSpPr>
        <p:spPr>
          <a:xfrm>
            <a:off x="0" y="1198054"/>
            <a:ext cx="3104164" cy="5332758"/>
          </a:xfrm>
        </p:spPr>
        <p:txBody>
          <a:bodyPr>
            <a:normAutofit fontScale="85000" lnSpcReduction="10000"/>
          </a:bodyPr>
          <a:lstStyle/>
          <a:p>
            <a:r>
              <a:rPr lang="en-US" dirty="0" smtClean="0"/>
              <a:t>“The first ones to receive the newly created money see their incomes rise, whereas the last ones to receive the newly created money see their purchasing power decline as consumer price inflation comes about.”</a:t>
            </a:r>
            <a:endParaRPr lang="en-US" dirty="0"/>
          </a:p>
        </p:txBody>
      </p:sp>
      <p:pic>
        <p:nvPicPr>
          <p:cNvPr id="4" name="Picture 3" descr="Screen-Shot-2014-03-07-at-10.27.14.png"/>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3104164" y="1417638"/>
            <a:ext cx="6039836" cy="4130404"/>
          </a:xfrm>
          <a:prstGeom prst="rect">
            <a:avLst/>
          </a:prstGeom>
        </p:spPr>
      </p:pic>
    </p:spTree>
    <p:extLst>
      <p:ext uri="{BB962C8B-B14F-4D97-AF65-F5344CB8AC3E}">
        <p14:creationId xmlns:p14="http://schemas.microsoft.com/office/powerpoint/2010/main" val="873097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 A. Hayek</a:t>
            </a:r>
            <a:endParaRPr lang="en-US" dirty="0"/>
          </a:p>
        </p:txBody>
      </p:sp>
      <p:sp>
        <p:nvSpPr>
          <p:cNvPr id="3" name="Content Placeholder 2"/>
          <p:cNvSpPr>
            <a:spLocks noGrp="1"/>
          </p:cNvSpPr>
          <p:nvPr>
            <p:ph idx="1"/>
          </p:nvPr>
        </p:nvSpPr>
        <p:spPr/>
        <p:txBody>
          <a:bodyPr>
            <a:normAutofit fontScale="92500" lnSpcReduction="20000"/>
          </a:bodyPr>
          <a:lstStyle/>
          <a:p>
            <a:pPr marL="0" indent="0" algn="ctr">
              <a:buNone/>
            </a:pPr>
            <a:r>
              <a:rPr lang="en-US" dirty="0" smtClean="0"/>
              <a:t>“</a:t>
            </a:r>
            <a:r>
              <a:rPr lang="en-US" sz="4400" dirty="0" smtClean="0"/>
              <a:t>I don’t believe we shall ever have a good money again before we take the thing out of the hands of government. That is, we can’t take them violently our of the hands of government. All we can do is by some sly roundabout way introduce something that they can’t stop.”</a:t>
            </a:r>
            <a:endParaRPr lang="en-US" dirty="0"/>
          </a:p>
        </p:txBody>
      </p:sp>
    </p:spTree>
    <p:extLst>
      <p:ext uri="{BB962C8B-B14F-4D97-AF65-F5344CB8AC3E}">
        <p14:creationId xmlns:p14="http://schemas.microsoft.com/office/powerpoint/2010/main" val="3870563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08-30 at 11.43.3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330791" cy="2932925"/>
          </a:xfrm>
          <a:prstGeom prst="rect">
            <a:avLst/>
          </a:prstGeom>
        </p:spPr>
      </p:pic>
      <p:pic>
        <p:nvPicPr>
          <p:cNvPr id="5" name="Picture 4" descr="Screen Shot 2018-08-30 at 11.43.4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3209" y="3372879"/>
            <a:ext cx="5330791" cy="3485121"/>
          </a:xfrm>
          <a:prstGeom prst="rect">
            <a:avLst/>
          </a:prstGeom>
        </p:spPr>
      </p:pic>
      <p:pic>
        <p:nvPicPr>
          <p:cNvPr id="7" name="Picture 6" descr="1.6157779.3528747103.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0790" y="440570"/>
            <a:ext cx="3819159" cy="2151021"/>
          </a:xfrm>
          <a:prstGeom prst="rect">
            <a:avLst/>
          </a:prstGeom>
        </p:spPr>
      </p:pic>
      <p:pic>
        <p:nvPicPr>
          <p:cNvPr id="8" name="Picture 7" descr="bc6e4a2c0ec6d10c4d7729217edd4dde.jpe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924415"/>
            <a:ext cx="3712775" cy="2088078"/>
          </a:xfrm>
          <a:prstGeom prst="rect">
            <a:avLst/>
          </a:prstGeom>
        </p:spPr>
      </p:pic>
    </p:spTree>
    <p:extLst>
      <p:ext uri="{BB962C8B-B14F-4D97-AF65-F5344CB8AC3E}">
        <p14:creationId xmlns:p14="http://schemas.microsoft.com/office/powerpoint/2010/main" val="1120148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Bitcoin: Paradigm Shift</a:t>
            </a:r>
            <a:endParaRPr lang="en-US" dirty="0"/>
          </a:p>
        </p:txBody>
      </p:sp>
      <p:pic>
        <p:nvPicPr>
          <p:cNvPr id="4" name="Content Placeholder 3" descr="0*BQBAfYh4ppBtss_a..png"/>
          <p:cNvPicPr>
            <a:picLocks noGrp="1" noChangeAspect="1"/>
          </p:cNvPicPr>
          <p:nvPr>
            <p:ph idx="1"/>
          </p:nvPr>
        </p:nvPicPr>
        <p:blipFill rotWithShape="1">
          <a:blip r:embed="rId2">
            <a:extLst>
              <a:ext uri="{28A0092B-C50C-407E-A947-70E740481C1C}">
                <a14:useLocalDpi xmlns:a14="http://schemas.microsoft.com/office/drawing/2010/main" val="0"/>
              </a:ext>
            </a:extLst>
          </a:blip>
          <a:srcRect l="-218" r="-74"/>
          <a:stretch/>
        </p:blipFill>
        <p:spPr>
          <a:xfrm>
            <a:off x="3439504" y="1716690"/>
            <a:ext cx="5527572" cy="4737467"/>
          </a:xfrm>
        </p:spPr>
      </p:pic>
      <p:pic>
        <p:nvPicPr>
          <p:cNvPr id="5" name="Picture 4" descr="financialcrisis-resiz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690" y="1716690"/>
            <a:ext cx="3034520" cy="1633863"/>
          </a:xfrm>
          <a:prstGeom prst="rect">
            <a:avLst/>
          </a:prstGeom>
        </p:spPr>
      </p:pic>
      <p:pic>
        <p:nvPicPr>
          <p:cNvPr id="7" name="Picture 6" descr="277_cartoon_bank_bailout_hurwitt_large.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690" y="3573517"/>
            <a:ext cx="3034520" cy="2880640"/>
          </a:xfrm>
          <a:prstGeom prst="rect">
            <a:avLst/>
          </a:prstGeom>
        </p:spPr>
      </p:pic>
    </p:spTree>
    <p:extLst>
      <p:ext uri="{BB962C8B-B14F-4D97-AF65-F5344CB8AC3E}">
        <p14:creationId xmlns:p14="http://schemas.microsoft.com/office/powerpoint/2010/main" val="370932660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“Decentralized =&gt; Trustless”</a:t>
            </a:r>
            <a:endParaRPr lang="en-US" dirty="0"/>
          </a:p>
        </p:txBody>
      </p:sp>
      <p:sp>
        <p:nvSpPr>
          <p:cNvPr id="3" name="Content Placeholder 2"/>
          <p:cNvSpPr>
            <a:spLocks noGrp="1"/>
          </p:cNvSpPr>
          <p:nvPr>
            <p:ph idx="1"/>
          </p:nvPr>
        </p:nvSpPr>
        <p:spPr/>
        <p:txBody>
          <a:bodyPr/>
          <a:lstStyle/>
          <a:p>
            <a:r>
              <a:rPr lang="en-US" dirty="0" smtClean="0"/>
              <a:t>Distributed database that isn’t controlled by any single actor/entity</a:t>
            </a:r>
          </a:p>
          <a:p>
            <a:r>
              <a:rPr lang="en-US" dirty="0" smtClean="0"/>
              <a:t>Requirements: </a:t>
            </a:r>
          </a:p>
          <a:p>
            <a:pPr lvl="1"/>
            <a:r>
              <a:rPr lang="en-US" dirty="0" smtClean="0"/>
              <a:t>Permissionless</a:t>
            </a:r>
          </a:p>
          <a:p>
            <a:pPr lvl="1"/>
            <a:r>
              <a:rPr lang="en-US" dirty="0" smtClean="0"/>
              <a:t>Secure?</a:t>
            </a:r>
          </a:p>
          <a:p>
            <a:pPr lvl="1"/>
            <a:r>
              <a:rPr lang="en-US" dirty="0" smtClean="0"/>
              <a:t>Private?</a:t>
            </a:r>
          </a:p>
          <a:p>
            <a:pPr lvl="1"/>
            <a:r>
              <a:rPr lang="en-US" dirty="0" smtClean="0"/>
              <a:t>Scalable?</a:t>
            </a:r>
            <a:endParaRPr lang="en-US" dirty="0"/>
          </a:p>
        </p:txBody>
      </p:sp>
    </p:spTree>
    <p:extLst>
      <p:ext uri="{BB962C8B-B14F-4D97-AF65-F5344CB8AC3E}">
        <p14:creationId xmlns:p14="http://schemas.microsoft.com/office/powerpoint/2010/main" val="3244818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Since then</a:t>
            </a:r>
            <a:r>
              <a:rPr lang="mr-IN" dirty="0" smtClean="0"/>
              <a:t>…</a:t>
            </a:r>
            <a:endParaRPr lang="en-US" dirty="0"/>
          </a:p>
        </p:txBody>
      </p:sp>
      <p:sp>
        <p:nvSpPr>
          <p:cNvPr id="3" name="Content Placeholder 2"/>
          <p:cNvSpPr>
            <a:spLocks noGrp="1"/>
          </p:cNvSpPr>
          <p:nvPr>
            <p:ph idx="1"/>
          </p:nvPr>
        </p:nvSpPr>
        <p:spPr/>
        <p:txBody>
          <a:bodyPr/>
          <a:lstStyle/>
          <a:p>
            <a:r>
              <a:rPr lang="en-US" dirty="0" smtClean="0"/>
              <a:t>Ethereum</a:t>
            </a:r>
          </a:p>
          <a:p>
            <a:r>
              <a:rPr lang="en-US" dirty="0" smtClean="0"/>
              <a:t>ZCash</a:t>
            </a:r>
          </a:p>
          <a:p>
            <a:r>
              <a:rPr lang="en-US" dirty="0" smtClean="0"/>
              <a:t>Layer 2 Scaling</a:t>
            </a:r>
          </a:p>
          <a:p>
            <a:r>
              <a:rPr lang="en-US" dirty="0" smtClean="0"/>
              <a:t>Sharding</a:t>
            </a:r>
          </a:p>
          <a:p>
            <a:r>
              <a:rPr lang="en-US" dirty="0" smtClean="0"/>
              <a:t>Proof of Stake</a:t>
            </a:r>
          </a:p>
          <a:p>
            <a:r>
              <a:rPr lang="en-US" dirty="0" smtClean="0"/>
              <a:t>Lots of open source development and research!</a:t>
            </a:r>
          </a:p>
          <a:p>
            <a:endParaRPr lang="en-US" dirty="0"/>
          </a:p>
        </p:txBody>
      </p:sp>
      <p:pic>
        <p:nvPicPr>
          <p:cNvPr id="4" name="Picture 3" descr="flash-2568381_1920-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62510" y="1417638"/>
            <a:ext cx="4827158" cy="3218105"/>
          </a:xfrm>
          <a:prstGeom prst="rect">
            <a:avLst/>
          </a:prstGeom>
          <a:ln>
            <a:noFill/>
          </a:ln>
          <a:effectLst>
            <a:softEdge rad="112500"/>
          </a:effectLst>
        </p:spPr>
      </p:pic>
    </p:spTree>
    <p:extLst>
      <p:ext uri="{BB962C8B-B14F-4D97-AF65-F5344CB8AC3E}">
        <p14:creationId xmlns:p14="http://schemas.microsoft.com/office/powerpoint/2010/main" val="242944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Incentive Management</a:t>
            </a:r>
            <a:endParaRPr lang="en-US" dirty="0"/>
          </a:p>
        </p:txBody>
      </p:sp>
      <p:sp>
        <p:nvSpPr>
          <p:cNvPr id="3" name="Content Placeholder 2"/>
          <p:cNvSpPr>
            <a:spLocks noGrp="1"/>
          </p:cNvSpPr>
          <p:nvPr>
            <p:ph idx="1"/>
          </p:nvPr>
        </p:nvSpPr>
        <p:spPr>
          <a:xfrm>
            <a:off x="457200" y="1201564"/>
            <a:ext cx="8229600" cy="4525963"/>
          </a:xfrm>
        </p:spPr>
        <p:txBody>
          <a:bodyPr/>
          <a:lstStyle/>
          <a:p>
            <a:pPr marL="0" indent="0" algn="ctr">
              <a:buNone/>
            </a:pPr>
            <a:r>
              <a:rPr lang="en-US" dirty="0" smtClean="0"/>
              <a:t>The best cryptocurrency protocols and applications have robust incentive loops!</a:t>
            </a:r>
          </a:p>
          <a:p>
            <a:pPr marL="0" indent="0" algn="ctr">
              <a:buNone/>
            </a:pPr>
            <a:r>
              <a:rPr lang="en-US" dirty="0" smtClean="0"/>
              <a:t>BITCOIN</a:t>
            </a:r>
          </a:p>
          <a:p>
            <a:pPr marL="0" indent="0">
              <a:buNone/>
            </a:pPr>
            <a:endParaRPr lang="en-US" dirty="0"/>
          </a:p>
        </p:txBody>
      </p:sp>
      <p:pic>
        <p:nvPicPr>
          <p:cNvPr id="4" name="Picture 3" descr="1*OiIqTMD9d9rOmKQ10u9p3Q.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1847" y="2946524"/>
            <a:ext cx="6334375" cy="3911476"/>
          </a:xfrm>
          <a:prstGeom prst="rect">
            <a:avLst/>
          </a:prstGeom>
        </p:spPr>
      </p:pic>
    </p:spTree>
    <p:extLst>
      <p:ext uri="{BB962C8B-B14F-4D97-AF65-F5344CB8AC3E}">
        <p14:creationId xmlns:p14="http://schemas.microsoft.com/office/powerpoint/2010/main" val="14122612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“Blockchain not Cryptocurrency”</a:t>
            </a:r>
            <a:endParaRPr lang="en-US" dirty="0"/>
          </a:p>
        </p:txBody>
      </p:sp>
      <p:sp>
        <p:nvSpPr>
          <p:cNvPr id="3" name="Content Placeholder 2"/>
          <p:cNvSpPr>
            <a:spLocks noGrp="1"/>
          </p:cNvSpPr>
          <p:nvPr>
            <p:ph idx="1"/>
          </p:nvPr>
        </p:nvSpPr>
        <p:spPr/>
        <p:txBody>
          <a:bodyPr/>
          <a:lstStyle/>
          <a:p>
            <a:pPr marL="0" indent="0">
              <a:buNone/>
            </a:pPr>
            <a:r>
              <a:rPr lang="en-US" dirty="0" smtClean="0"/>
              <a:t>Role of cryptocurrency in blockchain design</a:t>
            </a:r>
          </a:p>
          <a:p>
            <a:r>
              <a:rPr lang="en-US" dirty="0" smtClean="0"/>
              <a:t>Attach cost to submission of transactions</a:t>
            </a:r>
          </a:p>
          <a:p>
            <a:r>
              <a:rPr lang="en-US" dirty="0" smtClean="0"/>
              <a:t>Reward miners according to </a:t>
            </a:r>
            <a:r>
              <a:rPr lang="en-US" i="1" dirty="0" smtClean="0"/>
              <a:t>value provided by the network</a:t>
            </a:r>
          </a:p>
          <a:p>
            <a:r>
              <a:rPr lang="en-US" dirty="0" smtClean="0"/>
              <a:t>Create </a:t>
            </a:r>
            <a:r>
              <a:rPr lang="en-US" b="1" i="1" dirty="0" smtClean="0"/>
              <a:t>long-term incentives </a:t>
            </a:r>
            <a:r>
              <a:rPr lang="en-US" dirty="0" smtClean="0"/>
              <a:t>for miners</a:t>
            </a:r>
          </a:p>
          <a:p>
            <a:pPr marL="0" indent="0">
              <a:buNone/>
            </a:pPr>
            <a:endParaRPr lang="en-US" dirty="0"/>
          </a:p>
        </p:txBody>
      </p:sp>
    </p:spTree>
    <p:extLst>
      <p:ext uri="{BB962C8B-B14F-4D97-AF65-F5344CB8AC3E}">
        <p14:creationId xmlns:p14="http://schemas.microsoft.com/office/powerpoint/2010/main" val="31450925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TODO before Next Class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Read the original Bitcoin whitepaper</a:t>
            </a:r>
          </a:p>
          <a:p>
            <a:pPr marL="514350" indent="-514350">
              <a:buFont typeface="+mj-lt"/>
              <a:buAutoNum type="arabicPeriod"/>
            </a:pPr>
            <a:r>
              <a:rPr lang="en-US" dirty="0" smtClean="0"/>
              <a:t>Read the recent version of the Ethereum Whitepaper</a:t>
            </a:r>
          </a:p>
          <a:p>
            <a:pPr marL="514350" indent="-514350">
              <a:buFont typeface="+mj-lt"/>
              <a:buAutoNum type="arabicPeriod"/>
            </a:pPr>
            <a:r>
              <a:rPr lang="en-US" dirty="0"/>
              <a:t> </a:t>
            </a:r>
            <a:endParaRPr lang="en-US" dirty="0" smtClean="0"/>
          </a:p>
        </p:txBody>
      </p:sp>
      <p:pic>
        <p:nvPicPr>
          <p:cNvPr id="6" name="Picture 5" descr="alicerabbitholefeaturesmall.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0571" y="3372189"/>
            <a:ext cx="5625083" cy="3167244"/>
          </a:xfrm>
          <a:prstGeom prst="rect">
            <a:avLst/>
          </a:prstGeom>
        </p:spPr>
      </p:pic>
    </p:spTree>
    <p:extLst>
      <p:ext uri="{BB962C8B-B14F-4D97-AF65-F5344CB8AC3E}">
        <p14:creationId xmlns:p14="http://schemas.microsoft.com/office/powerpoint/2010/main" val="2946688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 Results</a:t>
            </a:r>
            <a:endParaRPr lang="en-US" dirty="0"/>
          </a:p>
        </p:txBody>
      </p:sp>
      <p:pic>
        <p:nvPicPr>
          <p:cNvPr id="4" name="Picture 3" descr="Screen Shot 2018-08-31 at 11.58.07 AM.png"/>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571500" y="1210945"/>
            <a:ext cx="8115300" cy="5232400"/>
          </a:xfrm>
          <a:prstGeom prst="rect">
            <a:avLst/>
          </a:prstGeom>
        </p:spPr>
      </p:pic>
    </p:spTree>
    <p:extLst>
      <p:ext uri="{BB962C8B-B14F-4D97-AF65-F5344CB8AC3E}">
        <p14:creationId xmlns:p14="http://schemas.microsoft.com/office/powerpoint/2010/main" val="625069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Roadmap</a:t>
            </a:r>
            <a:endParaRPr lang="en-US" dirty="0"/>
          </a:p>
        </p:txBody>
      </p:sp>
      <p:sp>
        <p:nvSpPr>
          <p:cNvPr id="3" name="Content Placeholder 2"/>
          <p:cNvSpPr>
            <a:spLocks noGrp="1"/>
          </p:cNvSpPr>
          <p:nvPr>
            <p:ph idx="1"/>
          </p:nvPr>
        </p:nvSpPr>
        <p:spPr>
          <a:xfrm>
            <a:off x="457200" y="1600200"/>
            <a:ext cx="8229600" cy="4947356"/>
          </a:xfrm>
        </p:spPr>
        <p:txBody>
          <a:bodyPr>
            <a:normAutofit lnSpcReduction="10000"/>
          </a:bodyPr>
          <a:lstStyle/>
          <a:p>
            <a:pPr marL="514350" indent="-514350">
              <a:buFont typeface="+mj-lt"/>
              <a:buAutoNum type="arabicPeriod"/>
            </a:pPr>
            <a:r>
              <a:rPr lang="en-US" b="1" dirty="0" smtClean="0"/>
              <a:t>Getting Up to Speed on Blockchain</a:t>
            </a:r>
          </a:p>
          <a:p>
            <a:pPr lvl="1"/>
            <a:r>
              <a:rPr lang="en-US" dirty="0"/>
              <a:t>Database to Distributed Database</a:t>
            </a:r>
          </a:p>
          <a:p>
            <a:pPr lvl="1"/>
            <a:r>
              <a:rPr lang="en-US" dirty="0"/>
              <a:t>Bitcoin</a:t>
            </a:r>
          </a:p>
          <a:p>
            <a:pPr lvl="1"/>
            <a:r>
              <a:rPr lang="en-US" dirty="0"/>
              <a:t>Blockchain for Money</a:t>
            </a:r>
          </a:p>
          <a:p>
            <a:pPr lvl="1"/>
            <a:r>
              <a:rPr lang="en-US" dirty="0"/>
              <a:t>Incentive </a:t>
            </a:r>
            <a:r>
              <a:rPr lang="en-US" dirty="0" smtClean="0"/>
              <a:t>Loops</a:t>
            </a:r>
          </a:p>
          <a:p>
            <a:pPr marL="514350" indent="-514350">
              <a:buFont typeface="+mj-lt"/>
              <a:buAutoNum type="arabicPeriod"/>
            </a:pPr>
            <a:r>
              <a:rPr lang="en-US" b="1" dirty="0" smtClean="0"/>
              <a:t>Logistics</a:t>
            </a:r>
          </a:p>
          <a:p>
            <a:pPr lvl="1"/>
            <a:r>
              <a:rPr lang="en-US" dirty="0" smtClean="0"/>
              <a:t>Onboarding</a:t>
            </a:r>
          </a:p>
          <a:p>
            <a:pPr lvl="1"/>
            <a:r>
              <a:rPr lang="en-US" dirty="0" smtClean="0"/>
              <a:t>Expectations</a:t>
            </a:r>
          </a:p>
          <a:p>
            <a:pPr lvl="1"/>
            <a:r>
              <a:rPr lang="en-US" dirty="0" smtClean="0"/>
              <a:t>Opportunities</a:t>
            </a:r>
          </a:p>
          <a:p>
            <a:pPr lvl="1"/>
            <a:r>
              <a:rPr lang="en-US" dirty="0" smtClean="0"/>
              <a:t>Before Next Class</a:t>
            </a:r>
          </a:p>
        </p:txBody>
      </p:sp>
    </p:spTree>
    <p:extLst>
      <p:ext uri="{BB962C8B-B14F-4D97-AF65-F5344CB8AC3E}">
        <p14:creationId xmlns:p14="http://schemas.microsoft.com/office/powerpoint/2010/main" val="23583224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Weak EMH, etc.</a:t>
            </a:r>
            <a:endParaRPr lang="en-US" dirty="0"/>
          </a:p>
        </p:txBody>
      </p:sp>
      <p:pic>
        <p:nvPicPr>
          <p:cNvPr id="4" name="Content Placeholder 3" descr="Screen Shot 2018-08-31 at 11.58.41 A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822" r="-61"/>
          <a:stretch/>
        </p:blipFill>
        <p:spPr>
          <a:xfrm>
            <a:off x="719337" y="1592095"/>
            <a:ext cx="7630477" cy="5265905"/>
          </a:xfrm>
        </p:spPr>
      </p:pic>
    </p:spTree>
    <p:extLst>
      <p:ext uri="{BB962C8B-B14F-4D97-AF65-F5344CB8AC3E}">
        <p14:creationId xmlns:p14="http://schemas.microsoft.com/office/powerpoint/2010/main" val="3390747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08-31 at 11.59.2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56" y="440571"/>
            <a:ext cx="9202356" cy="6167989"/>
          </a:xfrm>
          <a:prstGeom prst="rect">
            <a:avLst/>
          </a:prstGeom>
        </p:spPr>
      </p:pic>
    </p:spTree>
    <p:extLst>
      <p:ext uri="{BB962C8B-B14F-4D97-AF65-F5344CB8AC3E}">
        <p14:creationId xmlns:p14="http://schemas.microsoft.com/office/powerpoint/2010/main" val="438773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08-31 at 11.55.0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44" y="354168"/>
            <a:ext cx="9170444" cy="5787903"/>
          </a:xfrm>
          <a:prstGeom prst="rect">
            <a:avLst/>
          </a:prstGeom>
        </p:spPr>
      </p:pic>
    </p:spTree>
    <p:extLst>
      <p:ext uri="{BB962C8B-B14F-4D97-AF65-F5344CB8AC3E}">
        <p14:creationId xmlns:p14="http://schemas.microsoft.com/office/powerpoint/2010/main" val="39699654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92100" y="3018991"/>
            <a:ext cx="2575679" cy="835896"/>
          </a:xfrm>
          <a:solidFill>
            <a:srgbClr val="EEECE1"/>
          </a:solidFill>
        </p:spPr>
        <p:txBody>
          <a:bodyPr/>
          <a:lstStyle/>
          <a:p>
            <a:r>
              <a:rPr lang="en-US" dirty="0" smtClean="0">
                <a:solidFill>
                  <a:srgbClr val="FFFFFF"/>
                </a:solidFill>
                <a:hlinkClick r:id="rId2"/>
              </a:rPr>
              <a:t>Course Site</a:t>
            </a:r>
            <a:endParaRPr lang="en-US" dirty="0" smtClean="0">
              <a:solidFill>
                <a:srgbClr val="FFFFFF"/>
              </a:solidFill>
            </a:endParaRPr>
          </a:p>
        </p:txBody>
      </p:sp>
    </p:spTree>
    <p:extLst>
      <p:ext uri="{BB962C8B-B14F-4D97-AF65-F5344CB8AC3E}">
        <p14:creationId xmlns:p14="http://schemas.microsoft.com/office/powerpoint/2010/main" val="2701012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Course Goals</a:t>
            </a:r>
            <a:endParaRPr lang="en-US" dirty="0"/>
          </a:p>
        </p:txBody>
      </p:sp>
      <p:sp>
        <p:nvSpPr>
          <p:cNvPr id="3" name="Content Placeholder 2"/>
          <p:cNvSpPr>
            <a:spLocks noGrp="1"/>
          </p:cNvSpPr>
          <p:nvPr>
            <p:ph idx="1"/>
          </p:nvPr>
        </p:nvSpPr>
        <p:spPr>
          <a:xfrm>
            <a:off x="231422" y="1092200"/>
            <a:ext cx="8658577" cy="5765800"/>
          </a:xfrm>
        </p:spPr>
        <p:txBody>
          <a:bodyPr>
            <a:normAutofit/>
          </a:bodyPr>
          <a:lstStyle/>
          <a:p>
            <a:pPr marL="514350" indent="-514350">
              <a:buFont typeface="+mj-lt"/>
              <a:buAutoNum type="arabicPeriod"/>
            </a:pPr>
            <a:r>
              <a:rPr lang="en-US" i="1" dirty="0" smtClean="0"/>
              <a:t>Provide </a:t>
            </a:r>
            <a:r>
              <a:rPr lang="en-US" i="1" dirty="0" smtClean="0"/>
              <a:t>a technical introduction to blockchain technology for students of all levels</a:t>
            </a:r>
          </a:p>
          <a:p>
            <a:pPr marL="514350" indent="-514350">
              <a:buFont typeface="+mj-lt"/>
              <a:buAutoNum type="arabicPeriod"/>
            </a:pPr>
            <a:r>
              <a:rPr lang="en-US" i="1" dirty="0" smtClean="0"/>
              <a:t>Explore applications to governance/voting, content curation, and business models</a:t>
            </a:r>
          </a:p>
          <a:p>
            <a:pPr marL="514350" indent="-514350">
              <a:buFont typeface="+mj-lt"/>
              <a:buAutoNum type="arabicPeriod"/>
            </a:pPr>
            <a:r>
              <a:rPr lang="en-US" i="1" dirty="0" smtClean="0"/>
              <a:t>Push </a:t>
            </a:r>
            <a:r>
              <a:rPr lang="en-US" i="1" dirty="0" smtClean="0"/>
              <a:t>ambitious students to learn, build, and launch new projects in this space</a:t>
            </a:r>
            <a:endParaRPr lang="en-US" dirty="0" smtClean="0"/>
          </a:p>
          <a:p>
            <a:pPr marL="514350" indent="-514350">
              <a:buFont typeface="+mj-lt"/>
              <a:buAutoNum type="arabicPeriod"/>
            </a:pPr>
            <a:endParaRPr lang="en-US" dirty="0"/>
          </a:p>
        </p:txBody>
      </p:sp>
    </p:spTree>
    <p:extLst>
      <p:ext uri="{BB962C8B-B14F-4D97-AF65-F5344CB8AC3E}">
        <p14:creationId xmlns:p14="http://schemas.microsoft.com/office/powerpoint/2010/main" val="411430677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Expectations</a:t>
            </a:r>
            <a:endParaRPr lang="en-US" dirty="0"/>
          </a:p>
        </p:txBody>
      </p:sp>
      <p:sp>
        <p:nvSpPr>
          <p:cNvPr id="3" name="Content Placeholder 2"/>
          <p:cNvSpPr>
            <a:spLocks noGrp="1"/>
          </p:cNvSpPr>
          <p:nvPr>
            <p:ph idx="1"/>
          </p:nvPr>
        </p:nvSpPr>
        <p:spPr>
          <a:xfrm>
            <a:off x="231422" y="1140178"/>
            <a:ext cx="8455378" cy="5765800"/>
          </a:xfrm>
        </p:spPr>
        <p:txBody>
          <a:bodyPr/>
          <a:lstStyle/>
          <a:p>
            <a:r>
              <a:rPr lang="en-US" dirty="0" smtClean="0"/>
              <a:t>Every </a:t>
            </a:r>
            <a:r>
              <a:rPr lang="en-US" dirty="0" smtClean="0"/>
              <a:t>week:</a:t>
            </a:r>
          </a:p>
          <a:p>
            <a:pPr lvl="1"/>
            <a:r>
              <a:rPr lang="en-US" dirty="0" smtClean="0"/>
              <a:t>Lecture</a:t>
            </a:r>
          </a:p>
          <a:p>
            <a:pPr lvl="1"/>
            <a:r>
              <a:rPr lang="en-US" dirty="0" smtClean="0"/>
              <a:t>Reading List</a:t>
            </a:r>
          </a:p>
          <a:p>
            <a:pPr lvl="1"/>
            <a:r>
              <a:rPr lang="en-US" dirty="0" smtClean="0"/>
              <a:t>Quiz</a:t>
            </a:r>
          </a:p>
          <a:p>
            <a:r>
              <a:rPr lang="en-US" dirty="0" smtClean="0"/>
              <a:t>Optional Coding Projects/Curriculum</a:t>
            </a:r>
          </a:p>
          <a:p>
            <a:r>
              <a:rPr lang="en-US" dirty="0" smtClean="0"/>
              <a:t>Discussion forum to coordinate side </a:t>
            </a:r>
            <a:r>
              <a:rPr lang="en-US" dirty="0" smtClean="0"/>
              <a:t>projects (Telegram)</a:t>
            </a:r>
            <a:endParaRPr lang="en-US" dirty="0"/>
          </a:p>
          <a:p>
            <a:pPr marL="457200" lvl="1" indent="0">
              <a:buNone/>
            </a:pPr>
            <a:endParaRPr lang="en-US" dirty="0" smtClean="0"/>
          </a:p>
          <a:p>
            <a:pPr lvl="1"/>
            <a:endParaRPr lang="en-US" dirty="0" smtClean="0"/>
          </a:p>
          <a:p>
            <a:pPr lvl="1"/>
            <a:endParaRPr lang="en-US" dirty="0" smtClean="0"/>
          </a:p>
        </p:txBody>
      </p:sp>
    </p:spTree>
    <p:extLst>
      <p:ext uri="{BB962C8B-B14F-4D97-AF65-F5344CB8AC3E}">
        <p14:creationId xmlns:p14="http://schemas.microsoft.com/office/powerpoint/2010/main" val="1368531792"/>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Biases</a:t>
            </a:r>
            <a:endParaRPr lang="en-US" dirty="0"/>
          </a:p>
        </p:txBody>
      </p:sp>
      <p:sp>
        <p:nvSpPr>
          <p:cNvPr id="3" name="Content Placeholder 2"/>
          <p:cNvSpPr>
            <a:spLocks noGrp="1"/>
          </p:cNvSpPr>
          <p:nvPr>
            <p:ph idx="1"/>
          </p:nvPr>
        </p:nvSpPr>
        <p:spPr/>
        <p:txBody>
          <a:bodyPr>
            <a:normAutofit lnSpcReduction="10000"/>
          </a:bodyPr>
          <a:lstStyle/>
          <a:p>
            <a:r>
              <a:rPr lang="en-US" dirty="0" smtClean="0"/>
              <a:t>Ethereum</a:t>
            </a:r>
          </a:p>
          <a:p>
            <a:r>
              <a:rPr lang="en-US" dirty="0" err="1" smtClean="0"/>
              <a:t>Zcash</a:t>
            </a:r>
            <a:endParaRPr lang="en-US" dirty="0" smtClean="0"/>
          </a:p>
          <a:p>
            <a:r>
              <a:rPr lang="en-US" dirty="0" smtClean="0"/>
              <a:t>State Channel Research by Counterfactual, L4</a:t>
            </a:r>
          </a:p>
          <a:p>
            <a:r>
              <a:rPr lang="en-US" dirty="0" smtClean="0"/>
              <a:t>Plasma Research by </a:t>
            </a:r>
            <a:r>
              <a:rPr lang="en-US" dirty="0" err="1" smtClean="0"/>
              <a:t>OmiseGo</a:t>
            </a:r>
            <a:endParaRPr lang="en-US" dirty="0" smtClean="0"/>
          </a:p>
          <a:p>
            <a:r>
              <a:rPr lang="en-US" dirty="0" smtClean="0"/>
              <a:t>Governance by Aragon, </a:t>
            </a:r>
            <a:r>
              <a:rPr lang="en-US" dirty="0" err="1" smtClean="0"/>
              <a:t>Ryhope</a:t>
            </a:r>
            <a:r>
              <a:rPr lang="en-US" dirty="0" smtClean="0"/>
              <a:t> Network,</a:t>
            </a:r>
            <a:r>
              <a:rPr lang="en-US" dirty="0"/>
              <a:t> </a:t>
            </a:r>
            <a:r>
              <a:rPr lang="en-US" dirty="0" smtClean="0"/>
              <a:t>and </a:t>
            </a:r>
            <a:r>
              <a:rPr lang="en-US" dirty="0" err="1" smtClean="0"/>
              <a:t>Harbour</a:t>
            </a:r>
            <a:r>
              <a:rPr lang="en-US" dirty="0" smtClean="0"/>
              <a:t> Project</a:t>
            </a:r>
          </a:p>
          <a:p>
            <a:r>
              <a:rPr lang="en-US" dirty="0" err="1" smtClean="0"/>
              <a:t>Mimblewimble</a:t>
            </a:r>
            <a:r>
              <a:rPr lang="en-US" dirty="0" smtClean="0"/>
              <a:t>/Grin</a:t>
            </a:r>
          </a:p>
          <a:p>
            <a:r>
              <a:rPr lang="en-US" dirty="0" smtClean="0"/>
              <a:t>Rust (the programming language)</a:t>
            </a:r>
          </a:p>
          <a:p>
            <a:endParaRPr lang="en-US" dirty="0"/>
          </a:p>
        </p:txBody>
      </p:sp>
    </p:spTree>
    <p:extLst>
      <p:ext uri="{BB962C8B-B14F-4D97-AF65-F5344CB8AC3E}">
        <p14:creationId xmlns:p14="http://schemas.microsoft.com/office/powerpoint/2010/main" val="37917905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Options</a:t>
            </a:r>
            <a:endParaRPr lang="en-US" dirty="0"/>
          </a:p>
        </p:txBody>
      </p:sp>
      <p:sp>
        <p:nvSpPr>
          <p:cNvPr id="3" name="Content Placeholder 2"/>
          <p:cNvSpPr>
            <a:spLocks noGrp="1"/>
          </p:cNvSpPr>
          <p:nvPr>
            <p:ph idx="1"/>
          </p:nvPr>
        </p:nvSpPr>
        <p:spPr/>
        <p:txBody>
          <a:bodyPr/>
          <a:lstStyle/>
          <a:p>
            <a:r>
              <a:rPr lang="en-US" dirty="0" smtClean="0"/>
              <a:t>Discuss my projects?</a:t>
            </a:r>
          </a:p>
          <a:p>
            <a:r>
              <a:rPr lang="en-US" dirty="0" smtClean="0"/>
              <a:t>QA:</a:t>
            </a:r>
          </a:p>
          <a:p>
            <a:pPr lvl="1"/>
            <a:r>
              <a:rPr lang="en-US" dirty="0" smtClean="0"/>
              <a:t>What courses/resources would be helpful for understanding cryptography behind blockchains?</a:t>
            </a:r>
          </a:p>
          <a:p>
            <a:pPr lvl="1"/>
            <a:r>
              <a:rPr lang="en-US" dirty="0" smtClean="0"/>
              <a:t>How can I get the most out of the class?</a:t>
            </a:r>
          </a:p>
          <a:p>
            <a:pPr lvl="1"/>
            <a:r>
              <a:rPr lang="en-US" dirty="0" smtClean="0"/>
              <a:t>What should I do to break into this space?</a:t>
            </a:r>
          </a:p>
          <a:p>
            <a:pPr lvl="1"/>
            <a:endParaRPr lang="en-US" dirty="0"/>
          </a:p>
        </p:txBody>
      </p:sp>
    </p:spTree>
    <p:extLst>
      <p:ext uri="{BB962C8B-B14F-4D97-AF65-F5344CB8AC3E}">
        <p14:creationId xmlns:p14="http://schemas.microsoft.com/office/powerpoint/2010/main" val="5945371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15157" y="5387622"/>
            <a:ext cx="6400800" cy="1752600"/>
          </a:xfrm>
        </p:spPr>
        <p:txBody>
          <a:bodyPr/>
          <a:lstStyle/>
          <a:p>
            <a:r>
              <a:rPr lang="en-US" i="1" dirty="0" smtClean="0">
                <a:latin typeface="Arial Hebrew"/>
                <a:cs typeface="Arial Hebrew"/>
              </a:rPr>
              <a:t>Decentralized Blockchain Library Powered by Cryptoeconomics</a:t>
            </a:r>
            <a:endParaRPr lang="en-US" i="1" dirty="0">
              <a:latin typeface="Arial Hebrew"/>
              <a:cs typeface="Arial Hebrew"/>
            </a:endParaRPr>
          </a:p>
        </p:txBody>
      </p:sp>
      <p:pic>
        <p:nvPicPr>
          <p:cNvPr id="4" name="Picture 3" descr="Smerkle_logotype_white .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499" y="4002922"/>
            <a:ext cx="8106613" cy="1384700"/>
          </a:xfrm>
          <a:prstGeom prst="rect">
            <a:avLst/>
          </a:prstGeom>
        </p:spPr>
      </p:pic>
      <p:pic>
        <p:nvPicPr>
          <p:cNvPr id="5" name="Picture 4" descr="smerkle mark_white .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0791" y="296333"/>
            <a:ext cx="3586875" cy="3592879"/>
          </a:xfrm>
          <a:prstGeom prst="rect">
            <a:avLst/>
          </a:prstGeom>
        </p:spPr>
      </p:pic>
    </p:spTree>
    <p:extLst>
      <p:ext uri="{BB962C8B-B14F-4D97-AF65-F5344CB8AC3E}">
        <p14:creationId xmlns:p14="http://schemas.microsoft.com/office/powerpoint/2010/main" val="37830322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294"/>
            <a:ext cx="8229600" cy="1143000"/>
          </a:xfrm>
        </p:spPr>
        <p:txBody>
          <a:bodyPr/>
          <a:lstStyle/>
          <a:p>
            <a:r>
              <a:rPr lang="en-US" dirty="0" smtClean="0"/>
              <a:t>Micropayment Subscription Model</a:t>
            </a:r>
            <a:endParaRPr lang="en-US" dirty="0"/>
          </a:p>
        </p:txBody>
      </p:sp>
      <p:pic>
        <p:nvPicPr>
          <p:cNvPr id="4" name="Picture 3" descr="micr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0257" y="1246731"/>
            <a:ext cx="5063743" cy="4836899"/>
          </a:xfrm>
          <a:prstGeom prst="rect">
            <a:avLst/>
          </a:prstGeom>
        </p:spPr>
      </p:pic>
      <p:sp>
        <p:nvSpPr>
          <p:cNvPr id="5" name="TextBox 4"/>
          <p:cNvSpPr txBox="1"/>
          <p:nvPr/>
        </p:nvSpPr>
        <p:spPr>
          <a:xfrm>
            <a:off x="0" y="1158471"/>
            <a:ext cx="4491655" cy="2308324"/>
          </a:xfrm>
          <a:prstGeom prst="rect">
            <a:avLst/>
          </a:prstGeom>
          <a:noFill/>
        </p:spPr>
        <p:txBody>
          <a:bodyPr wrap="square" rtlCol="0">
            <a:spAutoFit/>
          </a:bodyPr>
          <a:lstStyle/>
          <a:p>
            <a:pPr marL="285750" indent="-285750">
              <a:buFont typeface="Arial"/>
              <a:buChar char="•"/>
            </a:pPr>
            <a:r>
              <a:rPr lang="en-US" b="1" dirty="0" smtClean="0"/>
              <a:t>State Channels </a:t>
            </a:r>
            <a:r>
              <a:rPr lang="en-US" dirty="0" smtClean="0"/>
              <a:t>provide cheap, instant finality for transactions. </a:t>
            </a:r>
          </a:p>
          <a:p>
            <a:pPr marL="285750" indent="-285750">
              <a:buFont typeface="Arial"/>
              <a:buChar char="•"/>
            </a:pPr>
            <a:r>
              <a:rPr lang="en-US" dirty="0" smtClean="0"/>
              <a:t>Using micropayment contracts, users pay for services as they use them. </a:t>
            </a:r>
          </a:p>
          <a:p>
            <a:pPr marL="285750" indent="-285750">
              <a:buFont typeface="Arial"/>
              <a:buChar char="•"/>
            </a:pPr>
            <a:r>
              <a:rPr lang="en-US" dirty="0" smtClean="0"/>
              <a:t>This design encourages a competitive market in which users can switch among service providers based on changes in quality/price.</a:t>
            </a:r>
            <a:endParaRPr lang="en-US" dirty="0"/>
          </a:p>
        </p:txBody>
      </p:sp>
      <p:pic>
        <p:nvPicPr>
          <p:cNvPr id="6" name="Picture 5" descr="StateChannel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249" y="3794405"/>
            <a:ext cx="2741290" cy="26067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cxnSp>
        <p:nvCxnSpPr>
          <p:cNvPr id="8" name="Straight Arrow Connector 7"/>
          <p:cNvCxnSpPr/>
          <p:nvPr/>
        </p:nvCxnSpPr>
        <p:spPr>
          <a:xfrm flipH="1">
            <a:off x="3469539" y="2617365"/>
            <a:ext cx="2214726" cy="1254477"/>
          </a:xfrm>
          <a:prstGeom prst="straightConnector1">
            <a:avLst/>
          </a:prstGeom>
          <a:ln>
            <a:solidFill>
              <a:srgbClr val="FFFFFF"/>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04093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Databases</a:t>
            </a:r>
            <a:endParaRPr lang="en-US" dirty="0"/>
          </a:p>
        </p:txBody>
      </p:sp>
      <p:pic>
        <p:nvPicPr>
          <p:cNvPr id="4" name="Content Placeholder 3" descr="evolving_google_identity_share.jpg"/>
          <p:cNvPicPr>
            <a:picLocks noGrp="1" noChangeAspect="1"/>
          </p:cNvPicPr>
          <p:nvPr>
            <p:ph idx="1"/>
          </p:nvPr>
        </p:nvPicPr>
        <p:blipFill rotWithShape="1">
          <a:blip r:embed="rId2">
            <a:extLst>
              <a:ext uri="{28A0092B-C50C-407E-A947-70E740481C1C}">
                <a14:useLocalDpi xmlns:a14="http://schemas.microsoft.com/office/drawing/2010/main" val="0"/>
              </a:ext>
            </a:extLst>
          </a:blip>
          <a:srcRect t="1028" b="1059"/>
          <a:stretch/>
        </p:blipFill>
        <p:spPr>
          <a:xfrm>
            <a:off x="282030" y="1417639"/>
            <a:ext cx="2862316" cy="1401304"/>
          </a:xfrm>
        </p:spPr>
      </p:pic>
      <p:pic>
        <p:nvPicPr>
          <p:cNvPr id="5" name="Picture 4" descr="amazon_logo_500500._V323939215_.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6075" y="1417638"/>
            <a:ext cx="2392243" cy="2392243"/>
          </a:xfrm>
          <a:prstGeom prst="rect">
            <a:avLst/>
          </a:prstGeom>
        </p:spPr>
      </p:pic>
      <p:pic>
        <p:nvPicPr>
          <p:cNvPr id="6" name="Picture 5" descr="aws_logo_smile_1200x63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31616" y="1417638"/>
            <a:ext cx="2232770" cy="949041"/>
          </a:xfrm>
          <a:prstGeom prst="rect">
            <a:avLst/>
          </a:prstGeom>
        </p:spPr>
      </p:pic>
      <p:pic>
        <p:nvPicPr>
          <p:cNvPr id="7" name="Picture 6" descr="zRim1x6M_400x400.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40939" y="4116551"/>
            <a:ext cx="2417379" cy="2417379"/>
          </a:xfrm>
          <a:prstGeom prst="rect">
            <a:avLst/>
          </a:prstGeom>
        </p:spPr>
      </p:pic>
      <p:pic>
        <p:nvPicPr>
          <p:cNvPr id="8" name="Picture 7" descr="facebook.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66823" y="4116550"/>
            <a:ext cx="4297563" cy="2417379"/>
          </a:xfrm>
          <a:prstGeom prst="rect">
            <a:avLst/>
          </a:prstGeom>
        </p:spPr>
      </p:pic>
      <p:pic>
        <p:nvPicPr>
          <p:cNvPr id="9" name="Picture 8" descr="microsoft-azure-640x401.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31615" y="2540000"/>
            <a:ext cx="2232770" cy="1398970"/>
          </a:xfrm>
          <a:prstGeom prst="rect">
            <a:avLst/>
          </a:prstGeom>
        </p:spPr>
      </p:pic>
      <p:pic>
        <p:nvPicPr>
          <p:cNvPr id="10" name="Picture 9" descr="Kubernetes_(container_engine).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82628" y="2902651"/>
            <a:ext cx="1061718" cy="1036319"/>
          </a:xfrm>
          <a:prstGeom prst="rect">
            <a:avLst/>
          </a:prstGeom>
        </p:spPr>
      </p:pic>
      <p:pic>
        <p:nvPicPr>
          <p:cNvPr id="11" name="Picture 10" descr="docker_facebook_share.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2030" y="2902651"/>
            <a:ext cx="1293541" cy="1104900"/>
          </a:xfrm>
          <a:prstGeom prst="rect">
            <a:avLst/>
          </a:prstGeom>
        </p:spPr>
      </p:pic>
      <p:pic>
        <p:nvPicPr>
          <p:cNvPr id="13" name="Picture 12" descr="OpenShift-LogoType.svg.png"/>
          <p:cNvPicPr>
            <a:picLocks noChangeAspect="1"/>
          </p:cNvPicPr>
          <p:nvPr/>
        </p:nvPicPr>
        <p:blipFill rotWithShape="1">
          <a:blip r:embed="rId10">
            <a:extLst>
              <a:ext uri="{28A0092B-C50C-407E-A947-70E740481C1C}">
                <a14:useLocalDpi xmlns:a14="http://schemas.microsoft.com/office/drawing/2010/main" val="0"/>
              </a:ext>
            </a:extLst>
          </a:blip>
          <a:srcRect b="21583"/>
          <a:stretch/>
        </p:blipFill>
        <p:spPr>
          <a:xfrm>
            <a:off x="0" y="4188893"/>
            <a:ext cx="1495735" cy="1253049"/>
          </a:xfrm>
          <a:prstGeom prst="rect">
            <a:avLst/>
          </a:prstGeom>
        </p:spPr>
      </p:pic>
    </p:spTree>
    <p:extLst>
      <p:ext uri="{BB962C8B-B14F-4D97-AF65-F5344CB8AC3E}">
        <p14:creationId xmlns:p14="http://schemas.microsoft.com/office/powerpoint/2010/main" val="11084002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5532" y="147638"/>
            <a:ext cx="8629355" cy="1143000"/>
          </a:xfrm>
        </p:spPr>
        <p:txBody>
          <a:bodyPr>
            <a:normAutofit/>
          </a:bodyPr>
          <a:lstStyle/>
          <a:p>
            <a:r>
              <a:rPr lang="en-US" dirty="0" smtClean="0"/>
              <a:t>Organization of the Knowledge Graph</a:t>
            </a:r>
            <a:endParaRPr lang="en-US" dirty="0"/>
          </a:p>
        </p:txBody>
      </p:sp>
      <p:sp>
        <p:nvSpPr>
          <p:cNvPr id="3" name="Content Placeholder 2"/>
          <p:cNvSpPr>
            <a:spLocks noGrp="1"/>
          </p:cNvSpPr>
          <p:nvPr>
            <p:ph idx="1"/>
          </p:nvPr>
        </p:nvSpPr>
        <p:spPr>
          <a:xfrm>
            <a:off x="127000" y="1600200"/>
            <a:ext cx="3739445" cy="4525963"/>
          </a:xfrm>
        </p:spPr>
        <p:txBody>
          <a:bodyPr>
            <a:normAutofit/>
          </a:bodyPr>
          <a:lstStyle/>
          <a:p>
            <a:pPr marL="0" indent="0">
              <a:buNone/>
            </a:pPr>
            <a:r>
              <a:rPr lang="en-US" dirty="0" smtClean="0"/>
              <a:t>The surjective mapping from Topics to Resources defines the Knowledge Graph (this mapping requires that every resource has ≥1 topic)</a:t>
            </a:r>
            <a:endParaRPr lang="en-US" dirty="0"/>
          </a:p>
        </p:txBody>
      </p:sp>
      <p:pic>
        <p:nvPicPr>
          <p:cNvPr id="5" name="Picture 4" descr="Screen Shot 2018-08-12 at 7.42.20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7111" y="1290637"/>
            <a:ext cx="5446889" cy="5379405"/>
          </a:xfrm>
          <a:prstGeom prst="rect">
            <a:avLst/>
          </a:prstGeom>
        </p:spPr>
      </p:pic>
    </p:spTree>
    <p:extLst>
      <p:ext uri="{BB962C8B-B14F-4D97-AF65-F5344CB8AC3E}">
        <p14:creationId xmlns:p14="http://schemas.microsoft.com/office/powerpoint/2010/main" val="30011455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A6 Staking</a:t>
            </a:r>
            <a:endParaRPr lang="en-US" dirty="0"/>
          </a:p>
        </p:txBody>
      </p:sp>
      <p:sp>
        <p:nvSpPr>
          <p:cNvPr id="3" name="Content Placeholder 2"/>
          <p:cNvSpPr>
            <a:spLocks noGrp="1"/>
          </p:cNvSpPr>
          <p:nvPr>
            <p:ph idx="1"/>
          </p:nvPr>
        </p:nvSpPr>
        <p:spPr/>
        <p:txBody>
          <a:bodyPr/>
          <a:lstStyle/>
          <a:p>
            <a:r>
              <a:rPr lang="en-US" dirty="0" smtClean="0"/>
              <a:t>Invest in Web3 by staking/mining on Ethereum, Tendermint/Cosmos, Lightning, Handshake, Polkadot, </a:t>
            </a:r>
            <a:r>
              <a:rPr lang="en-US" dirty="0" err="1" smtClean="0"/>
              <a:t>Tezos</a:t>
            </a:r>
            <a:endParaRPr lang="en-US" dirty="0" smtClean="0"/>
          </a:p>
          <a:p>
            <a:r>
              <a:rPr lang="en-US" dirty="0" smtClean="0"/>
              <a:t>Competition: </a:t>
            </a:r>
            <a:r>
              <a:rPr lang="en-US" dirty="0" err="1" smtClean="0"/>
              <a:t>Cryptium</a:t>
            </a:r>
            <a:r>
              <a:rPr lang="en-US" dirty="0" smtClean="0"/>
              <a:t> Labs, My </a:t>
            </a:r>
            <a:r>
              <a:rPr lang="en-US" dirty="0" err="1" smtClean="0"/>
              <a:t>Tezos</a:t>
            </a:r>
            <a:r>
              <a:rPr lang="en-US" dirty="0" smtClean="0"/>
              <a:t> Baker, </a:t>
            </a:r>
            <a:r>
              <a:rPr lang="en-US" dirty="0" err="1" smtClean="0"/>
              <a:t>HappyTezos</a:t>
            </a:r>
            <a:r>
              <a:rPr lang="en-US" dirty="0" smtClean="0"/>
              <a:t>, Figment Networks, Staking Facilities, Chorus One</a:t>
            </a:r>
          </a:p>
          <a:p>
            <a:r>
              <a:rPr lang="en-US" dirty="0" smtClean="0"/>
              <a:t>Twitter: @A6Staking</a:t>
            </a:r>
            <a:endParaRPr lang="en-US" dirty="0"/>
          </a:p>
        </p:txBody>
      </p:sp>
    </p:spTree>
    <p:extLst>
      <p:ext uri="{BB962C8B-B14F-4D97-AF65-F5344CB8AC3E}">
        <p14:creationId xmlns:p14="http://schemas.microsoft.com/office/powerpoint/2010/main" val="20220272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DCentral</a:t>
            </a:r>
            <a:r>
              <a:rPr lang="en-US" dirty="0" smtClean="0"/>
              <a:t> Bank</a:t>
            </a:r>
            <a:endParaRPr lang="en-US" dirty="0"/>
          </a:p>
        </p:txBody>
      </p:sp>
      <p:sp>
        <p:nvSpPr>
          <p:cNvPr id="3" name="Content Placeholder 2"/>
          <p:cNvSpPr>
            <a:spLocks noGrp="1"/>
          </p:cNvSpPr>
          <p:nvPr>
            <p:ph idx="1"/>
          </p:nvPr>
        </p:nvSpPr>
        <p:spPr/>
        <p:txBody>
          <a:bodyPr/>
          <a:lstStyle/>
          <a:p>
            <a:r>
              <a:rPr lang="en-US" dirty="0" smtClean="0"/>
              <a:t>w/ Fed Challenge</a:t>
            </a:r>
          </a:p>
          <a:p>
            <a:r>
              <a:rPr lang="en-US" dirty="0" smtClean="0"/>
              <a:t>Professor Carter Doyle</a:t>
            </a:r>
          </a:p>
          <a:p>
            <a:r>
              <a:rPr lang="en-US" dirty="0" smtClean="0"/>
              <a:t>“New Taylor Rule”</a:t>
            </a:r>
            <a:endParaRPr lang="en-US" dirty="0"/>
          </a:p>
        </p:txBody>
      </p:sp>
    </p:spTree>
    <p:extLst>
      <p:ext uri="{BB962C8B-B14F-4D97-AF65-F5344CB8AC3E}">
        <p14:creationId xmlns:p14="http://schemas.microsoft.com/office/powerpoint/2010/main" val="23691684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51832"/>
            <a:ext cx="8229600" cy="1143000"/>
          </a:xfrm>
        </p:spPr>
        <p:txBody>
          <a:bodyPr/>
          <a:lstStyle/>
          <a:p>
            <a:r>
              <a:rPr lang="en-US" dirty="0" smtClean="0"/>
              <a:t>DONE</a:t>
            </a:r>
            <a:endParaRPr lang="en-US" dirty="0"/>
          </a:p>
        </p:txBody>
      </p:sp>
    </p:spTree>
    <p:extLst>
      <p:ext uri="{BB962C8B-B14F-4D97-AF65-F5344CB8AC3E}">
        <p14:creationId xmlns:p14="http://schemas.microsoft.com/office/powerpoint/2010/main" val="27877042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Belief</a:t>
            </a:r>
            <a:endParaRPr lang="en-US" dirty="0"/>
          </a:p>
        </p:txBody>
      </p:sp>
      <p:sp>
        <p:nvSpPr>
          <p:cNvPr id="3" name="Content Placeholder 2"/>
          <p:cNvSpPr>
            <a:spLocks noGrp="1"/>
          </p:cNvSpPr>
          <p:nvPr>
            <p:ph idx="1"/>
          </p:nvPr>
        </p:nvSpPr>
        <p:spPr/>
        <p:txBody>
          <a:bodyPr/>
          <a:lstStyle/>
          <a:p>
            <a:r>
              <a:rPr lang="en-US" dirty="0" smtClean="0"/>
              <a:t>It is my belief that we can measure the efficiency of the decentralized communities by how fast they can incorporate progress in research into the design/implementation of their blockchain protocols; this requires fast protocol governance</a:t>
            </a:r>
            <a:r>
              <a:rPr lang="mr-IN" dirty="0" smtClean="0"/>
              <a:t>…</a:t>
            </a:r>
            <a:r>
              <a:rPr lang="en-US" dirty="0" smtClean="0"/>
              <a:t>need to communicate that different blockchains offer different value propositions (Bitcoin should prioritize backwards compatibility according to most)</a:t>
            </a:r>
            <a:endParaRPr lang="en-US" dirty="0"/>
          </a:p>
        </p:txBody>
      </p:sp>
    </p:spTree>
    <p:extLst>
      <p:ext uri="{BB962C8B-B14F-4D97-AF65-F5344CB8AC3E}">
        <p14:creationId xmlns:p14="http://schemas.microsoft.com/office/powerpoint/2010/main" val="13415723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There will probably not be a winner take all system</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First go over scalability </a:t>
            </a:r>
            <a:r>
              <a:rPr lang="en-US" dirty="0" err="1" smtClean="0"/>
              <a:t>trilemma</a:t>
            </a:r>
            <a:r>
              <a:rPr lang="en-US" dirty="0" smtClean="0"/>
              <a:t> and emphasize decentralization </a:t>
            </a:r>
            <a:r>
              <a:rPr lang="mr-IN" dirty="0" smtClean="0"/>
              <a:t>–</a:t>
            </a:r>
            <a:r>
              <a:rPr lang="en-US" dirty="0" smtClean="0"/>
              <a:t> scalability tradeoff</a:t>
            </a:r>
          </a:p>
          <a:p>
            <a:r>
              <a:rPr lang="en-US" dirty="0" smtClean="0"/>
              <a:t>Go Over Roles</a:t>
            </a:r>
          </a:p>
          <a:p>
            <a:pPr lvl="1"/>
            <a:r>
              <a:rPr lang="en-US" dirty="0" smtClean="0"/>
              <a:t>Bitcoin for money, store of value; backwards </a:t>
            </a:r>
            <a:r>
              <a:rPr lang="en-US" dirty="0" err="1" smtClean="0"/>
              <a:t>compatibilit</a:t>
            </a:r>
            <a:r>
              <a:rPr lang="en-US" dirty="0" smtClean="0"/>
              <a:t>; immutability</a:t>
            </a:r>
          </a:p>
          <a:p>
            <a:pPr lvl="1"/>
            <a:r>
              <a:rPr lang="en-US" dirty="0" smtClean="0"/>
              <a:t>Ethereum for </a:t>
            </a:r>
            <a:r>
              <a:rPr lang="en-US" dirty="0" err="1" smtClean="0"/>
              <a:t>dapps</a:t>
            </a:r>
            <a:endParaRPr lang="en-US" dirty="0" smtClean="0"/>
          </a:p>
          <a:p>
            <a:pPr lvl="1"/>
            <a:r>
              <a:rPr lang="en-US" dirty="0" err="1" smtClean="0"/>
              <a:t>Dfinity</a:t>
            </a:r>
            <a:r>
              <a:rPr lang="en-US" dirty="0" smtClean="0"/>
              <a:t>: scalable computation</a:t>
            </a:r>
          </a:p>
          <a:p>
            <a:pPr lvl="1"/>
            <a:r>
              <a:rPr lang="en-US" dirty="0" smtClean="0"/>
              <a:t>EOS for federated decentralization</a:t>
            </a:r>
          </a:p>
          <a:p>
            <a:pPr lvl="1"/>
            <a:r>
              <a:rPr lang="en-US" dirty="0">
                <a:hlinkClick r:id="rId2"/>
              </a:rPr>
              <a:t>https://multicoin.capital/2018/04/24/eos-analysis-and-valuation</a:t>
            </a:r>
            <a:r>
              <a:rPr lang="en-US" dirty="0" smtClean="0">
                <a:hlinkClick r:id="rId2"/>
              </a:rPr>
              <a:t>/</a:t>
            </a:r>
            <a:endParaRPr lang="en-US" dirty="0" smtClean="0"/>
          </a:p>
          <a:p>
            <a:pPr lvl="1"/>
            <a:endParaRPr lang="en-US" dirty="0"/>
          </a:p>
        </p:txBody>
      </p:sp>
    </p:spTree>
    <p:extLst>
      <p:ext uri="{BB962C8B-B14F-4D97-AF65-F5344CB8AC3E}">
        <p14:creationId xmlns:p14="http://schemas.microsoft.com/office/powerpoint/2010/main" val="3440190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Desirable Properties for Databases</a:t>
            </a:r>
            <a:endParaRPr lang="en-US" dirty="0"/>
          </a:p>
        </p:txBody>
      </p:sp>
      <p:sp>
        <p:nvSpPr>
          <p:cNvPr id="3" name="Content Placeholder 2"/>
          <p:cNvSpPr>
            <a:spLocks noGrp="1"/>
          </p:cNvSpPr>
          <p:nvPr>
            <p:ph idx="1"/>
          </p:nvPr>
        </p:nvSpPr>
        <p:spPr/>
        <p:txBody>
          <a:bodyPr>
            <a:normAutofit/>
          </a:bodyPr>
          <a:lstStyle/>
          <a:p>
            <a:r>
              <a:rPr lang="en-US" b="1" dirty="0" smtClean="0"/>
              <a:t>Privacy </a:t>
            </a:r>
          </a:p>
          <a:p>
            <a:r>
              <a:rPr lang="en-US" b="1" dirty="0" smtClean="0"/>
              <a:t>Auditability</a:t>
            </a:r>
          </a:p>
          <a:p>
            <a:r>
              <a:rPr lang="en-US" dirty="0" smtClean="0"/>
              <a:t>Permissioned</a:t>
            </a:r>
          </a:p>
          <a:p>
            <a:r>
              <a:rPr lang="en-US" b="1" dirty="0" smtClean="0"/>
              <a:t>Permissionless</a:t>
            </a:r>
          </a:p>
          <a:p>
            <a:r>
              <a:rPr lang="en-US" dirty="0" smtClean="0"/>
              <a:t>Cheap Storage/Overhead</a:t>
            </a:r>
          </a:p>
          <a:p>
            <a:r>
              <a:rPr lang="en-US" dirty="0" smtClean="0"/>
              <a:t>Cache</a:t>
            </a:r>
          </a:p>
          <a:p>
            <a:r>
              <a:rPr lang="en-US" b="1" dirty="0" smtClean="0"/>
              <a:t>Distributed</a:t>
            </a:r>
          </a:p>
        </p:txBody>
      </p:sp>
    </p:spTree>
    <p:extLst>
      <p:ext uri="{BB962C8B-B14F-4D97-AF65-F5344CB8AC3E}">
        <p14:creationId xmlns:p14="http://schemas.microsoft.com/office/powerpoint/2010/main" val="4134064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 of Good Blockchains</a:t>
            </a:r>
            <a:endParaRPr lang="en-US" dirty="0"/>
          </a:p>
        </p:txBody>
      </p:sp>
      <p:sp>
        <p:nvSpPr>
          <p:cNvPr id="3" name="Content Placeholder 2"/>
          <p:cNvSpPr>
            <a:spLocks noGrp="1"/>
          </p:cNvSpPr>
          <p:nvPr>
            <p:ph idx="1"/>
          </p:nvPr>
        </p:nvSpPr>
        <p:spPr/>
        <p:txBody>
          <a:bodyPr/>
          <a:lstStyle/>
          <a:p>
            <a:r>
              <a:rPr lang="en-US" dirty="0" smtClean="0"/>
              <a:t>Immutability</a:t>
            </a:r>
          </a:p>
          <a:p>
            <a:r>
              <a:rPr lang="en-US" dirty="0" smtClean="0"/>
              <a:t>Backwards Compatibility*</a:t>
            </a:r>
          </a:p>
          <a:p>
            <a:r>
              <a:rPr lang="en-US" dirty="0" smtClean="0"/>
              <a:t>Low latency to finality</a:t>
            </a:r>
          </a:p>
          <a:p>
            <a:r>
              <a:rPr lang="en-US" dirty="0" smtClean="0"/>
              <a:t>Fault Tolerance</a:t>
            </a:r>
            <a:endParaRPr lang="en-US" dirty="0"/>
          </a:p>
        </p:txBody>
      </p:sp>
    </p:spTree>
    <p:extLst>
      <p:ext uri="{BB962C8B-B14F-4D97-AF65-F5344CB8AC3E}">
        <p14:creationId xmlns:p14="http://schemas.microsoft.com/office/powerpoint/2010/main" val="2558492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Twitter</a:t>
            </a:r>
            <a:endParaRPr lang="en-US" dirty="0"/>
          </a:p>
        </p:txBody>
      </p:sp>
      <p:pic>
        <p:nvPicPr>
          <p:cNvPr id="5" name="Content Placeholder 4" descr="twitter-logo-vector-png-free.png"/>
          <p:cNvPicPr>
            <a:picLocks noGrp="1" noChangeAspect="1"/>
          </p:cNvPicPr>
          <p:nvPr>
            <p:ph idx="1"/>
          </p:nvPr>
        </p:nvPicPr>
        <p:blipFill>
          <a:blip r:embed="rId2">
            <a:extLst>
              <a:ext uri="{28A0092B-C50C-407E-A947-70E740481C1C}">
                <a14:useLocalDpi xmlns:a14="http://schemas.microsoft.com/office/drawing/2010/main" val="0"/>
              </a:ext>
            </a:extLst>
          </a:blip>
          <a:srcRect l="-40915" r="-40915"/>
          <a:stretch>
            <a:fillRect/>
          </a:stretch>
        </p:blipFill>
        <p:spPr/>
      </p:pic>
    </p:spTree>
    <p:extLst>
      <p:ext uri="{BB962C8B-B14F-4D97-AF65-F5344CB8AC3E}">
        <p14:creationId xmlns:p14="http://schemas.microsoft.com/office/powerpoint/2010/main" val="25795806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Gatekeeper</a:t>
            </a:r>
            <a:endParaRPr lang="en-US" dirty="0"/>
          </a:p>
        </p:txBody>
      </p:sp>
      <p:pic>
        <p:nvPicPr>
          <p:cNvPr id="4" name="Content Placeholder 3" descr="maxresdefault-2.jpg"/>
          <p:cNvPicPr>
            <a:picLocks noGrp="1" noChangeAspect="1"/>
          </p:cNvPicPr>
          <p:nvPr>
            <p:ph idx="1"/>
          </p:nvPr>
        </p:nvPicPr>
        <p:blipFill rotWithShape="1">
          <a:blip r:embed="rId2">
            <a:extLst>
              <a:ext uri="{28A0092B-C50C-407E-A947-70E740481C1C}">
                <a14:useLocalDpi xmlns:a14="http://schemas.microsoft.com/office/drawing/2010/main" val="0"/>
              </a:ext>
            </a:extLst>
          </a:blip>
          <a:srcRect l="-1140" t="7849" r="-1140" b="11160"/>
          <a:stretch/>
        </p:blipFill>
        <p:spPr>
          <a:xfrm>
            <a:off x="0" y="1417638"/>
            <a:ext cx="9027191" cy="4020846"/>
          </a:xfrm>
        </p:spPr>
      </p:pic>
    </p:spTree>
    <p:extLst>
      <p:ext uri="{BB962C8B-B14F-4D97-AF65-F5344CB8AC3E}">
        <p14:creationId xmlns:p14="http://schemas.microsoft.com/office/powerpoint/2010/main" val="15729224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8"/>
            <a:ext cx="8229600" cy="1143000"/>
          </a:xfrm>
        </p:spPr>
        <p:txBody>
          <a:bodyPr/>
          <a:lstStyle/>
          <a:p>
            <a:r>
              <a:rPr lang="en-US" dirty="0" smtClean="0"/>
              <a:t>“But we can trust them</a:t>
            </a:r>
            <a:r>
              <a:rPr lang="mr-IN" dirty="0" smtClean="0"/>
              <a:t>…</a:t>
            </a:r>
            <a:r>
              <a:rPr lang="en-US" dirty="0" smtClean="0"/>
              <a:t>”</a:t>
            </a:r>
            <a:endParaRPr lang="en-US" dirty="0"/>
          </a:p>
        </p:txBody>
      </p:sp>
      <p:pic>
        <p:nvPicPr>
          <p:cNvPr id="4" name="Content Placeholder 3" descr="55ccd2b6371d2215008bf9d8-750-563.jpg"/>
          <p:cNvPicPr>
            <a:picLocks noGrp="1" noChangeAspect="1"/>
          </p:cNvPicPr>
          <p:nvPr>
            <p:ph idx="1"/>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1318" r="-5091" b="57762"/>
          <a:stretch/>
        </p:blipFill>
        <p:spPr>
          <a:xfrm>
            <a:off x="254001" y="1163638"/>
            <a:ext cx="5243689" cy="1602138"/>
          </a:xfrm>
        </p:spPr>
      </p:pic>
      <p:pic>
        <p:nvPicPr>
          <p:cNvPr id="5" name="Picture 4" descr="google_cn-660x26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8867" y="4683914"/>
            <a:ext cx="5497689" cy="2174086"/>
          </a:xfrm>
          <a:prstGeom prst="rect">
            <a:avLst/>
          </a:prstGeom>
        </p:spPr>
      </p:pic>
      <p:pic>
        <p:nvPicPr>
          <p:cNvPr id="6" name="Picture 5" descr="FB-censorship-Page-ads5-30-.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57111" y="2991555"/>
            <a:ext cx="6833616" cy="1444752"/>
          </a:xfrm>
          <a:prstGeom prst="rect">
            <a:avLst/>
          </a:prstGeom>
        </p:spPr>
      </p:pic>
      <p:pic>
        <p:nvPicPr>
          <p:cNvPr id="8" name="Picture 7" descr="images-9.jpe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97690" y="1163638"/>
            <a:ext cx="3488866" cy="1602138"/>
          </a:xfrm>
          <a:prstGeom prst="rect">
            <a:avLst/>
          </a:prstGeom>
        </p:spPr>
      </p:pic>
      <p:pic>
        <p:nvPicPr>
          <p:cNvPr id="9" name="Picture 8" descr="bigbrother1.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4683914"/>
            <a:ext cx="3129452" cy="2174086"/>
          </a:xfrm>
          <a:prstGeom prst="rect">
            <a:avLst/>
          </a:prstGeom>
        </p:spPr>
      </p:pic>
    </p:spTree>
    <p:extLst>
      <p:ext uri="{BB962C8B-B14F-4D97-AF65-F5344CB8AC3E}">
        <p14:creationId xmlns:p14="http://schemas.microsoft.com/office/powerpoint/2010/main" val="336191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Great Recession</a:t>
            </a:r>
            <a:endParaRPr lang="en-US" dirty="0"/>
          </a:p>
        </p:txBody>
      </p:sp>
      <p:sp>
        <p:nvSpPr>
          <p:cNvPr id="3" name="Content Placeholder 2"/>
          <p:cNvSpPr>
            <a:spLocks noGrp="1"/>
          </p:cNvSpPr>
          <p:nvPr>
            <p:ph idx="1"/>
          </p:nvPr>
        </p:nvSpPr>
        <p:spPr/>
        <p:txBody>
          <a:bodyPr/>
          <a:lstStyle/>
          <a:p>
            <a:r>
              <a:rPr lang="en-US" dirty="0" smtClean="0"/>
              <a:t>2007-2008 Housing market crashes</a:t>
            </a:r>
          </a:p>
          <a:p>
            <a:r>
              <a:rPr lang="en-US" dirty="0" smtClean="0"/>
              <a:t>Huge government bailouts via TARP</a:t>
            </a:r>
          </a:p>
          <a:p>
            <a:r>
              <a:rPr lang="en-US" dirty="0" smtClean="0"/>
              <a:t>Federal Reserve enacts </a:t>
            </a:r>
            <a:r>
              <a:rPr lang="en-US" b="1" dirty="0" smtClean="0"/>
              <a:t>quantitative easing </a:t>
            </a:r>
            <a:r>
              <a:rPr lang="en-US" dirty="0" smtClean="0"/>
              <a:t>(targeted helicopter money)</a:t>
            </a:r>
            <a:endParaRPr lang="en-US" dirty="0"/>
          </a:p>
        </p:txBody>
      </p:sp>
      <p:pic>
        <p:nvPicPr>
          <p:cNvPr id="4" name="Picture 3" descr="TARP.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0424" y="3932400"/>
            <a:ext cx="4600454" cy="2925600"/>
          </a:xfrm>
          <a:prstGeom prst="rect">
            <a:avLst/>
          </a:prstGeom>
        </p:spPr>
      </p:pic>
    </p:spTree>
    <p:extLst>
      <p:ext uri="{BB962C8B-B14F-4D97-AF65-F5344CB8AC3E}">
        <p14:creationId xmlns:p14="http://schemas.microsoft.com/office/powerpoint/2010/main" val="2197449841"/>
      </p:ext>
    </p:extLst>
  </p:cSld>
  <p:clrMapOvr>
    <a:masterClrMapping/>
  </p:clrMapOvr>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5305</TotalTime>
  <Words>734</Words>
  <Application>Microsoft Macintosh PowerPoint</Application>
  <PresentationFormat>On-screen Show (4:3)</PresentationFormat>
  <Paragraphs>121</Paragraphs>
  <Slides>35</Slides>
  <Notes>0</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Black</vt:lpstr>
      <vt:lpstr>CS1501 Introduction to Blockchain</vt:lpstr>
      <vt:lpstr>Roadmap</vt:lpstr>
      <vt:lpstr>Databases</vt:lpstr>
      <vt:lpstr>Desirable Properties for Databases</vt:lpstr>
      <vt:lpstr>Properties of Good Blockchains</vt:lpstr>
      <vt:lpstr>Twitter</vt:lpstr>
      <vt:lpstr>Gatekeeper</vt:lpstr>
      <vt:lpstr>“But we can trust them…”</vt:lpstr>
      <vt:lpstr>Great Recession</vt:lpstr>
      <vt:lpstr>Cantillon Effect</vt:lpstr>
      <vt:lpstr>F. A. Hayek</vt:lpstr>
      <vt:lpstr>PowerPoint Presentation</vt:lpstr>
      <vt:lpstr>Bitcoin: Paradigm Shift</vt:lpstr>
      <vt:lpstr>“Decentralized =&gt; Trustless”</vt:lpstr>
      <vt:lpstr>Since then…</vt:lpstr>
      <vt:lpstr>Incentive Management</vt:lpstr>
      <vt:lpstr>“Blockchain not Cryptocurrency”</vt:lpstr>
      <vt:lpstr>TODO before Next Class</vt:lpstr>
      <vt:lpstr>Survey Results</vt:lpstr>
      <vt:lpstr>Weak EMH, etc.</vt:lpstr>
      <vt:lpstr>PowerPoint Presentation</vt:lpstr>
      <vt:lpstr>PowerPoint Presentation</vt:lpstr>
      <vt:lpstr>PowerPoint Presentation</vt:lpstr>
      <vt:lpstr>Course Goals</vt:lpstr>
      <vt:lpstr>Expectations</vt:lpstr>
      <vt:lpstr>Biases</vt:lpstr>
      <vt:lpstr>Options</vt:lpstr>
      <vt:lpstr>PowerPoint Presentation</vt:lpstr>
      <vt:lpstr>Micropayment Subscription Model</vt:lpstr>
      <vt:lpstr>Organization of the Knowledge Graph</vt:lpstr>
      <vt:lpstr>A6 Staking</vt:lpstr>
      <vt:lpstr>DCentral Bank</vt:lpstr>
      <vt:lpstr>DONE</vt:lpstr>
      <vt:lpstr>Belief</vt:lpstr>
      <vt:lpstr>There will probably not be a winner take all system</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CS1501 Introduction to Blockchain</dc:title>
  <dc:creator>amar singh</dc:creator>
  <cp:lastModifiedBy>amar singh</cp:lastModifiedBy>
  <cp:revision>103</cp:revision>
  <dcterms:created xsi:type="dcterms:W3CDTF">2018-08-26T18:49:06Z</dcterms:created>
  <dcterms:modified xsi:type="dcterms:W3CDTF">2018-08-31T16:11:56Z</dcterms:modified>
</cp:coreProperties>
</file>

<file path=docProps/thumbnail.jpeg>
</file>